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85" r:id="rId3"/>
    <p:sldId id="291" r:id="rId4"/>
    <p:sldId id="331" r:id="rId5"/>
    <p:sldId id="290" r:id="rId6"/>
    <p:sldId id="332" r:id="rId7"/>
    <p:sldId id="333" r:id="rId8"/>
    <p:sldId id="334" r:id="rId9"/>
    <p:sldId id="335" r:id="rId10"/>
    <p:sldId id="336" r:id="rId11"/>
    <p:sldId id="341" r:id="rId12"/>
    <p:sldId id="337" r:id="rId13"/>
    <p:sldId id="339" r:id="rId14"/>
    <p:sldId id="340" r:id="rId15"/>
    <p:sldId id="293" r:id="rId16"/>
    <p:sldId id="259" r:id="rId17"/>
    <p:sldId id="343" r:id="rId18"/>
    <p:sldId id="342" r:id="rId19"/>
    <p:sldId id="297" r:id="rId20"/>
    <p:sldId id="373" r:id="rId21"/>
    <p:sldId id="344" r:id="rId22"/>
    <p:sldId id="345" r:id="rId23"/>
    <p:sldId id="346" r:id="rId24"/>
    <p:sldId id="322" r:id="rId25"/>
    <p:sldId id="390" r:id="rId26"/>
    <p:sldId id="382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31" r:id="rId35"/>
    <p:sldId id="355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4D28816-7F03-4EE0-97E3-91986EF5A122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0F28EDA-7CAD-44F1-BF29-367E86A3D0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8388-E414-4E69-A955-1A0CE78415B4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A16E-1440-4A9B-B379-F81E2A06B3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5309-8B39-4701-85BC-EDE75FF443AA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9689-EA9B-4113-9EDD-64A21BCA3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2608-382E-4447-B0D3-050BFED376C0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8D6F-D55D-487B-823F-38CC243D03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A0818-EA74-4E60-A9BB-66C191E0D054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CB48-F6D9-4C5A-929D-2C61D9BABD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68B9-2FA1-4945-87A3-EFE404460F26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D4F4-85B7-43A7-B965-8F41CEB144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7793-4749-4726-9839-E7F9D819D672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FE97-832A-4734-9FB1-9349B229CF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B4D-2BEF-4FAB-AF98-0E98867440DC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3FFA-2C3A-4B69-8C4E-6FB48F9615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E2FC-2265-431F-87A9-A783A8A614E3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ADFF-AA78-4E93-AD71-2F93D8B3B7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D631-4332-4861-9126-77B2B188C00E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472E-BE8E-4DD6-80B9-59D422ACF5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1953-2A6D-47FE-B555-C559C7E29FFF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D9D1-DB4E-415C-A06B-5760871B2C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89E5-EB86-4A95-A9A8-68D0851CE461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A8CF-4DDA-4254-9511-B78C53C3F1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0423-988B-4D8D-BDC8-24E6E4DE213F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0E69-15A8-4112-9BFE-9241430EA9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0D05-CD69-47F4-A95A-D6383D3B57E2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DB38-9232-4A32-B219-9CFBD35151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3F4A-0D36-45D2-A4D9-AB032D30730D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7E58-BAB2-4EBC-AEC6-2A23AEA8E0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76F8-AFB7-4DF7-9826-DAE5F753E51A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FAE9-C641-4F8B-ABFE-F37C7ECD12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BF01-C36F-4287-BF19-D74AC5C5F569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6088-5B3E-4858-BDD7-D9F8C603C1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7B86-E345-42BC-A01E-FBEA44D785E8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9327-1841-43F4-A1BF-CB55A64D62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466F-3CB5-4A08-A706-E4B617E76F30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D6E1-2829-4513-89DD-FF0A1A853D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18B6-69B5-4896-B1F2-7BF2802B1E17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B3EC-3E89-4C82-BE33-510BD8C8F7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2823-8DD1-475B-B601-96091C7D3BC0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02A5-5C8D-4E40-9DDA-7F164CED89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3D9C-6C80-4379-9A96-A4B081E7E118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79BA-69AF-46FD-AC1A-A53523ED92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B2F3-99EA-4DEF-A9FA-013AA8018859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941B-04A4-4266-93B4-A07BC09284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46161C-3E47-4380-B0CC-44D97FB6AEF7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9B8BCB-7314-4AE5-81E4-23152BC912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D365F6-3E56-459B-AEFE-7DB7E5005A81}" type="datetimeFigureOut">
              <a:rPr lang="zh-CN" altLang="en-US"/>
              <a:pPr>
                <a:defRPr/>
              </a:pPr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03BA9D-3529-42C0-8BE3-88B25AA0C4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85786" y="2000240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中国</a:t>
            </a:r>
            <a:r>
              <a:rPr lang="zh-CN" alt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古典占星术</a:t>
            </a:r>
            <a:r>
              <a:rPr lang="en-US" altLang="zh-CN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</a:br>
            <a:r>
              <a:rPr lang="zh-CN" alt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七政四</a:t>
            </a:r>
            <a:r>
              <a:rPr lang="zh-CN" alt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余高阶课</a:t>
            </a:r>
            <a:endParaRPr lang="en-US" altLang="zh-CN" sz="80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785794"/>
            <a:ext cx="309562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507209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578645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1999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8</a:t>
            </a:r>
            <a:r>
              <a:rPr lang="zh-CN" altLang="en-US" dirty="0" smtClean="0"/>
              <a:t>号，太阳天秤</a:t>
            </a:r>
            <a:r>
              <a:rPr lang="en-US" altLang="zh-CN" dirty="0" smtClean="0"/>
              <a:t>14</a:t>
            </a:r>
            <a:r>
              <a:rPr lang="zh-CN" altLang="en-US" dirty="0" smtClean="0"/>
              <a:t>度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71546"/>
            <a:ext cx="2971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592933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1999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10</a:t>
            </a:r>
            <a:r>
              <a:rPr lang="zh-CN" altLang="en-US" dirty="0" smtClean="0"/>
              <a:t>号，太阳天秤</a:t>
            </a:r>
            <a:r>
              <a:rPr lang="en-US" altLang="zh-CN" dirty="0" smtClean="0"/>
              <a:t>16</a:t>
            </a:r>
            <a:r>
              <a:rPr lang="zh-CN" altLang="en-US" dirty="0" smtClean="0"/>
              <a:t>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858016" y="500042"/>
            <a:ext cx="50006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华文楷体" pitchFamily="2" charset="-122"/>
                <a:ea typeface="华文楷体" pitchFamily="2" charset="-122"/>
              </a:rPr>
              <a:t>如何从星盘当中看四季</a:t>
            </a:r>
            <a:endParaRPr lang="en-US" altLang="zh-CN" sz="3600" b="1" dirty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36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528641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4"/>
          <p:cNvSpPr>
            <a:spLocks noChangeArrowheads="1"/>
          </p:cNvSpPr>
          <p:nvPr/>
        </p:nvSpPr>
        <p:spPr bwMode="auto">
          <a:xfrm>
            <a:off x="285720" y="785813"/>
            <a:ext cx="864399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Calibri" pitchFamily="34" charset="0"/>
              </a:rPr>
              <a:t>五行能量季节强弱变化</a:t>
            </a:r>
            <a:endParaRPr lang="en-US" altLang="zh-CN" b="1" dirty="0" smtClean="0">
              <a:latin typeface="Calibri" pitchFamily="34" charset="0"/>
            </a:endParaRPr>
          </a:p>
          <a:p>
            <a:endParaRPr lang="en-US" altLang="zh-CN" b="1" dirty="0">
              <a:latin typeface="Calibri" pitchFamily="34" charset="0"/>
            </a:endParaRPr>
          </a:p>
          <a:p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每个季节有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一五行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的能量最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强，该五行能量叫做当令。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对应的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星体叫做令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星，好比一个季节的皇帝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。比如春天木当令，木星为令星；秋天金当令，金星为令星。四季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中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，每一个季节的五行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能量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强弱不同，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我们用 旺、相、休、囚、死 来表示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。本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气当令为旺，我生者为相，生我者休，克我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者囚，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我克者死。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b="1" dirty="0">
              <a:latin typeface="Calibri" pitchFamily="34" charset="0"/>
            </a:endParaRPr>
          </a:p>
          <a:p>
            <a:endParaRPr lang="en-US" altLang="zh-CN" b="1" dirty="0">
              <a:latin typeface="Calibri" pitchFamily="34" charset="0"/>
            </a:endParaRPr>
          </a:p>
          <a:p>
            <a:endParaRPr lang="en-US" altLang="zh-CN" b="1" dirty="0">
              <a:latin typeface="Calibri" pitchFamily="34" charset="0"/>
            </a:endParaRPr>
          </a:p>
          <a:p>
            <a:endParaRPr lang="en-US" altLang="zh-CN" b="1" dirty="0">
              <a:latin typeface="Calibri" pitchFamily="34" charset="0"/>
            </a:endParaRPr>
          </a:p>
          <a:p>
            <a:endParaRPr lang="en-US" altLang="zh-CN" b="1" dirty="0">
              <a:latin typeface="Calibri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7929618" cy="30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857224" y="5784866"/>
            <a:ext cx="7286676" cy="1588"/>
          </a:xfrm>
          <a:prstGeom prst="line">
            <a:avLst/>
          </a:prstGeom>
          <a:ln w="2222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14282" y="890547"/>
            <a:ext cx="871537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u="sng" dirty="0">
                <a:solidFill>
                  <a:srgbClr val="FF0000"/>
                </a:solidFill>
                <a:latin typeface="Calibri" pitchFamily="34" charset="0"/>
              </a:rPr>
              <a:t>令星的特点</a:t>
            </a:r>
            <a:endParaRPr lang="en-US" altLang="zh-CN" sz="28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altLang="zh-CN" sz="2400" b="1" u="sng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， 令星不忌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克（注意点，不忌克不等于不克）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， 令星不怕被余奴星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侵犯（奴于护主 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&amp;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为什么）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，令星不宜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泄气（要看泄给谁）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，仇难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相党大于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令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星（仇为我克，难为克我）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，令星与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命主、命宫主的关系（恩难之分）</a:t>
            </a:r>
            <a:endParaRPr lang="en-US" altLang="zh-CN" sz="2400" b="1" dirty="0">
              <a:latin typeface="Calibri" pitchFamily="34" charset="0"/>
            </a:endParaRPr>
          </a:p>
          <a:p>
            <a:endParaRPr lang="en-US" altLang="zh-CN" sz="2400" b="1" dirty="0">
              <a:latin typeface="Calibri" pitchFamily="34" charset="0"/>
            </a:endParaRPr>
          </a:p>
          <a:p>
            <a:endParaRPr lang="en-US" altLang="zh-CN" sz="2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596" y="428605"/>
            <a:ext cx="807243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四时论之木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200" b="1" dirty="0" smtClean="0"/>
              <a:t>夫木者東方青帝之神，庖羲氏執規司事。故曰：木為仁，仁者生，生者圓所謂規行生泰之權，持華秀麗之令。</a:t>
            </a:r>
            <a:endParaRPr lang="en-US" altLang="zh-CN" sz="2200" b="1" dirty="0" smtClean="0"/>
          </a:p>
          <a:p>
            <a:endParaRPr lang="en-US" altLang="zh-CN" sz="2200" dirty="0" smtClean="0"/>
          </a:p>
          <a:p>
            <a:r>
              <a:rPr lang="zh-CN" altLang="en-US" sz="2200" b="1" dirty="0" smtClean="0"/>
              <a:t>春令之木，</a:t>
            </a:r>
            <a:r>
              <a:rPr lang="zh-CN" altLang="en-US" sz="2200" dirty="0" smtClean="0"/>
              <a:t>漸有生長之象，孟春之時 猶有微寒未退，借火羅以溫其枝，則木無盤屈之拘，當有舒泰之美。如木與太陽同宮名為向陽花木，必然早占鰲頭，富貴之人也。設使水孛相逢 則根損枝枯不能華茂。</a:t>
            </a:r>
            <a:endParaRPr lang="en-US" altLang="zh-CN" sz="2200" dirty="0" smtClean="0"/>
          </a:p>
          <a:p>
            <a:endParaRPr lang="en-US" altLang="zh-CN" sz="2200" b="1" dirty="0" smtClean="0"/>
          </a:p>
          <a:p>
            <a:r>
              <a:rPr lang="zh-CN" altLang="en-US" sz="2200" b="1" dirty="0" smtClean="0"/>
              <a:t>春末夏初之木，</a:t>
            </a:r>
            <a:r>
              <a:rPr lang="zh-CN" altLang="en-US" sz="2200" dirty="0" smtClean="0"/>
              <a:t>有枝有蔓有條有榦，多見金而發福，金能琢削其木 有棟梁之材。經曰：木繁而無金琢削 縱榮華而末歲孤窮。</a:t>
            </a:r>
            <a:endParaRPr lang="en-US" altLang="zh-CN" sz="2200" dirty="0" smtClean="0"/>
          </a:p>
          <a:p>
            <a:endParaRPr lang="en-US" altLang="zh-CN" sz="2200" dirty="0" smtClean="0">
              <a:latin typeface="Calibri" pitchFamily="34" charset="0"/>
            </a:endParaRPr>
          </a:p>
          <a:p>
            <a:r>
              <a:rPr lang="zh-CN" altLang="en-US" sz="2200" b="1" dirty="0" smtClean="0"/>
              <a:t>夏令之木，</a:t>
            </a:r>
            <a:r>
              <a:rPr lang="zh-CN" altLang="en-US" sz="2200" dirty="0" smtClean="0"/>
              <a:t>根燥葉乾盤而且直屈而已，伸喜水孛濟潤而無枯槁，甦醒欣欣生意榮華之人。</a:t>
            </a:r>
            <a:r>
              <a:rPr lang="zh-CN" altLang="en-US" sz="2200" b="1" dirty="0" smtClean="0"/>
              <a:t>凡草木皆托春生而夏長也，當此之時物皆茂盛而華也，雖秉火令而行水度則有生，生不絕而化，化無窮矣，必要消詳強弱以斷之。</a:t>
            </a:r>
            <a:endParaRPr lang="zh-CN" altLang="en-U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596" y="500042"/>
            <a:ext cx="807243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四时论之木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/>
              <a:t>夏末秋初之木</a:t>
            </a:r>
            <a:r>
              <a:rPr lang="zh-CN" altLang="en-US" sz="2400" dirty="0" smtClean="0"/>
              <a:t>，斯時氣脈虛矣，晝生忌躔四火之度。又不宜與太陽交互，蓋是日烈木焦不足論也。晝生木躔四水之度而與太陽交光，此是上下濟潤不可以木焦日烈而論，乃水之秀麗，枝葉繁茂，精神富貴，九月寒露之邊遇火羅助自能變化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冬令之木，</a:t>
            </a:r>
            <a:r>
              <a:rPr lang="zh-CN" altLang="en-US" sz="2400" dirty="0" smtClean="0"/>
              <a:t>斯時萬物蕭疏如晝生與太陽交光謂之日，邊紅杏布占先魁遇此造化，豈不美哉。兼能有幹文才清高如日生，遇火羅謂之寒谷，回春富貴雙全如無太陽火羅。同宮得生巳午未之時，借日光霽冰霜凍解，猶可舒暢或木躔四火之度又與太陽交輝可作十全之福也，如遇夜生木躔四土之度，又逢水孛凍折窮之極矣。</a:t>
            </a:r>
          </a:p>
          <a:p>
            <a:endParaRPr lang="en-US" altLang="zh-CN" dirty="0">
              <a:latin typeface="Calibri" pitchFamily="34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625" y="642938"/>
            <a:ext cx="80724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论木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春令之木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，孟春时分 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① 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仍然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寒冷，喜欢火星罗睺暖之。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② 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喜欢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与太阳合，为向阳花木，名声富贵。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③ 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忌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与水星、月孛相逢，根损枝枯 不能华茂。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，春末夏初，见金而发福，成为栋梁之才。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>
              <a:latin typeface="Calibri" pitchFamily="34" charset="0"/>
            </a:endParaRPr>
          </a:p>
          <a:p>
            <a:endParaRPr lang="en-US" altLang="zh-CN" dirty="0">
              <a:latin typeface="Calibri" pitchFamily="34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28625" y="642938"/>
            <a:ext cx="850106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论木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dirty="0">
              <a:latin typeface="Calibri" pitchFamily="34" charset="0"/>
            </a:endParaRPr>
          </a:p>
          <a:p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夏令之木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根燥叶干，喜欢水星月孛济润，使其有欣欣向荣之活力。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虽此时已是火星当令之季，如行水度、合水 星，仍能生生不绝。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夏末秋初，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木气虚弱，忌昼生纏四火度，不宜与太阳交会。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冬令之木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，喜与太阳交会 谓日边红杏。喜与火星罗睺相会，谓之寒谷回春，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富贵双全。喜白天 犹喜中午 ，借日光温暖解冻。忌夜晚生、纏四土度，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忌与水星月孛相合。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0724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285875" y="1643063"/>
            <a:ext cx="6286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 dirty="0" smtClean="0">
                <a:latin typeface="华文行楷" pitchFamily="2" charset="-122"/>
                <a:ea typeface="华文行楷" pitchFamily="2" charset="-122"/>
              </a:rPr>
              <a:t>第一课 </a:t>
            </a:r>
            <a:endParaRPr lang="en-US" altLang="zh-CN" sz="6000" b="1" dirty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6000" b="1" dirty="0">
                <a:latin typeface="华文行楷" pitchFamily="2" charset="-122"/>
                <a:ea typeface="华文行楷" pitchFamily="2" charset="-122"/>
              </a:rPr>
              <a:t>七政四</a:t>
            </a:r>
            <a:r>
              <a:rPr lang="zh-CN" altLang="en-US" sz="6000" b="1" dirty="0" smtClean="0">
                <a:latin typeface="华文行楷" pitchFamily="2" charset="-122"/>
                <a:ea typeface="华文行楷" pitchFamily="2" charset="-122"/>
              </a:rPr>
              <a:t>时论</a:t>
            </a:r>
            <a:endParaRPr lang="en-US" altLang="zh-CN" sz="6000" b="1" dirty="0" smtClean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6000" b="1" dirty="0" smtClean="0">
                <a:latin typeface="华文行楷" pitchFamily="2" charset="-122"/>
                <a:ea typeface="华文行楷" pitchFamily="2" charset="-122"/>
              </a:rPr>
              <a:t>（上）</a:t>
            </a:r>
            <a:endParaRPr lang="en-US" altLang="zh-CN" sz="6000" b="1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596" y="642918"/>
            <a:ext cx="807243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四时论之火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/>
              <a:t>夫火者南方赤帝之神，神農氏執衡司事。故曰：火為禮，禮者齊齊者平也。所謂衡行炎陽之令，主成齊之權。</a:t>
            </a:r>
            <a:endParaRPr lang="en-US" altLang="zh-CN" sz="2400" b="1" dirty="0" smtClean="0"/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春令之火，</a:t>
            </a:r>
            <a:r>
              <a:rPr lang="zh-CN" altLang="en-US" sz="2400" dirty="0" smtClean="0"/>
              <a:t>正二月之時寒氣未消，最喜火羅木氣互度見</a:t>
            </a:r>
            <a:r>
              <a:rPr lang="zh-CN" altLang="en-US" sz="2400" dirty="0" smtClean="0"/>
              <a:t>太阳，</a:t>
            </a:r>
            <a:r>
              <a:rPr lang="zh-CN" altLang="en-US" sz="2400" dirty="0" smtClean="0"/>
              <a:t>夜生光彩文武富貴。火本酷烈，逢木慈仁以善化惡，以剛制柔，剛柔相濟貴而能決。威福權衡。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春末夏初之際</a:t>
            </a:r>
            <a:r>
              <a:rPr lang="zh-CN" altLang="en-US" sz="2400" dirty="0" smtClean="0"/>
              <a:t>，火入水宮水入火地名為桃花滾浪，水煖花紅名利雙清，但火不宜與水孛同行謂之，受剋逢土有救能破水，孛之氣名曰：子來救母，祿自豐盈見金。為黨鬼獨火之氣脈虛也。</a:t>
            </a:r>
            <a:endParaRPr lang="en-US" altLang="zh-CN" sz="2400" dirty="0">
              <a:latin typeface="Calibri" pitchFamily="34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596" y="642918"/>
            <a:ext cx="807243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四时论之火</a:t>
            </a:r>
            <a:endParaRPr lang="en-US" altLang="zh-CN" sz="2400" b="1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/>
              <a:t>夏末秋初之火，</a:t>
            </a:r>
            <a:r>
              <a:rPr lang="zh-CN" altLang="en-US" sz="2400" dirty="0" smtClean="0"/>
              <a:t>斯時秋陽杲杲借水以濟其盛乃剛，柔變化最不宜與木氣同照。火羅朝拱太陽無水濟潤迎照度限萬物摧枯，一陷千丈如有一水貫日一孛濟火為之淋漓，普濟蒼生萬物甦茂精神宛轉富貴。</a:t>
            </a:r>
            <a:endParaRPr lang="en-US" altLang="zh-CN" sz="2400" dirty="0" smtClean="0"/>
          </a:p>
          <a:p>
            <a:r>
              <a:rPr lang="zh-CN" altLang="en-US" sz="2400" dirty="0" smtClean="0"/>
              <a:t>經云：火焰而無水淘溶縱發。而早年夭折又有先見火日，後見水孛，此謂之久旱乾焦稿苗得雨，先主艱難而後快活。又有先見水孛後見火日，謂之久雨逢晴先主快活而後艱辛。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冬令之火，</a:t>
            </a:r>
            <a:r>
              <a:rPr lang="zh-CN" altLang="en-US" sz="2400" dirty="0" smtClean="0"/>
              <a:t>斯時黑帝司權水德用事而火失，時最喜木氣相扶。若夜火貫日加以祿印爵貴佐之，反能富貴名揚天下之人也。其火最忌水孛土計羅</a:t>
            </a:r>
            <a:r>
              <a:rPr lang="en-US" sz="2400" dirty="0" smtClean="0"/>
              <a:t>?</a:t>
            </a:r>
            <a:r>
              <a:rPr lang="zh-CN" altLang="en-US" sz="2400" dirty="0" smtClean="0"/>
              <a:t>交互，火之氣脈虛矣。如有一木飛來泄水之氣助火出色，所謂水生木、木生火，命脈健矣。此乃精神轉運合為貴論。</a:t>
            </a:r>
            <a:endParaRPr lang="en-US" altLang="zh-CN" dirty="0">
              <a:latin typeface="Calibri" pitchFamily="34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28596" y="428604"/>
            <a:ext cx="850112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论火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b="1" u="sng" dirty="0">
              <a:latin typeface="Calibri" pitchFamily="34" charset="0"/>
            </a:endParaRPr>
          </a:p>
          <a:p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春令之火，</a:t>
            </a:r>
            <a:endParaRPr lang="en-US" altLang="zh-CN" sz="2000" b="1" u="sng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喜欢与木星紫炁合会（同罗睺），喜欢生于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夜晚。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见</a:t>
            </a:r>
            <a:r>
              <a:rPr lang="zh-CN" altLang="en-US" sz="2000" smtClean="0">
                <a:latin typeface="华文楷体" pitchFamily="2" charset="-122"/>
                <a:ea typeface="华文楷体" pitchFamily="2" charset="-122"/>
              </a:rPr>
              <a:t>太阳而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有光彩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。木星合火星，木火文明。紫炁合火星，火炁执权。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u="sng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夏令之火， </a:t>
            </a:r>
            <a:endParaRPr lang="en-US" altLang="zh-CN" sz="2000" b="1" u="sng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① 春末夏初，火入水宫 水入火地，谓之桃花滚浪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，名利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双清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  </a:t>
            </a:r>
          </a:p>
          <a:p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不宜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火星与水星月孛相合，仍会受克。 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28596" y="428604"/>
            <a:ext cx="850112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论火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b="1" u="sng" dirty="0">
              <a:latin typeface="Calibri" pitchFamily="34" charset="0"/>
            </a:endParaRPr>
          </a:p>
          <a:p>
            <a:r>
              <a:rPr lang="zh-CN" altLang="en-US" sz="2000" b="1" u="sng" dirty="0" smtClean="0">
                <a:latin typeface="华文楷体" pitchFamily="2" charset="-122"/>
                <a:ea typeface="华文楷体" pitchFamily="2" charset="-122"/>
              </a:rPr>
              <a:t>秋令</a:t>
            </a:r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之火，</a:t>
            </a:r>
            <a:endParaRPr lang="en-US" altLang="zh-CN" sz="2000" b="1" u="sng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夏末秋初之火，喜水星以济其盛。刚柔变化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不宜合木星紫炁。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火罗如朝拱太阳 无水济润 则万物摧枯 一陷千丈。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u="sng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u="sng" dirty="0" smtClean="0">
                <a:latin typeface="华文楷体" pitchFamily="2" charset="-122"/>
                <a:ea typeface="华文楷体" pitchFamily="2" charset="-122"/>
              </a:rPr>
              <a:t>冬令</a:t>
            </a:r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之火， </a:t>
            </a:r>
            <a:endParaRPr lang="en-US" altLang="zh-CN" sz="2000" b="1" u="sng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u="sng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火失时，喜木星紫炁相扶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夜火贯日，反能富贵，名扬天下。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最忌与水孛土计、罗睺交互，火气脉太虚。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596" y="642918"/>
            <a:ext cx="807243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四时论之金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夫金者西方白帝之神，金天氏執矩司令。故曰：金為義，義者成，成者方所謂矩行收斂之。令主肅殺之權。</a:t>
            </a:r>
            <a:endParaRPr lang="en-US" altLang="zh-CN" sz="2400" b="1" dirty="0" smtClean="0"/>
          </a:p>
          <a:p>
            <a:endParaRPr lang="en-US" altLang="zh-CN" sz="2400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春令之金，</a:t>
            </a:r>
            <a:r>
              <a:rPr lang="zh-CN" altLang="en-US" sz="2400" dirty="0" smtClean="0"/>
              <a:t>不怕火羅 借火羅以溫助，謂之煉金成器。變化氣質不宜與水孛同行，春初生者凝互寒凍未退，無火日溫之極主貧寒。</a:t>
            </a:r>
            <a:r>
              <a:rPr lang="zh-CN" altLang="en-US" sz="2400" b="1" dirty="0" smtClean="0"/>
              <a:t>春月之金性柔體弱。</a:t>
            </a:r>
            <a:endParaRPr lang="en-US" altLang="zh-CN" sz="2400" b="1" dirty="0" smtClean="0"/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夏令之金</a:t>
            </a:r>
            <a:r>
              <a:rPr lang="zh-CN" altLang="en-US" sz="2400" dirty="0" smtClean="0"/>
              <a:t>不宜生水，就賴水以制其剛，爍石逢源主利名顯達。夏令羅火何以相逢，</a:t>
            </a:r>
            <a:r>
              <a:rPr lang="zh-CN" altLang="en-US" sz="2400" b="1" dirty="0" smtClean="0"/>
              <a:t>冬月如斯，自能發福 。</a:t>
            </a:r>
          </a:p>
          <a:p>
            <a:endParaRPr lang="en-US" altLang="zh-CN" dirty="0">
              <a:latin typeface="Calibri" pitchFamily="34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5720" y="642918"/>
            <a:ext cx="871540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四时论之金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秋令之金，</a:t>
            </a:r>
            <a:r>
              <a:rPr lang="zh-CN" altLang="en-US" sz="2400" dirty="0" smtClean="0"/>
              <a:t>乃白帝司權，金神用事不怕火羅而剋不喜土，計而生借水映色正此謂也。金白水清最喜秋，生者貴若金，水朝拱太陽最為奇特。經曰：金堅而無火，鍛煉終見凶頑。蓋火尚殺伐水尚澄清，文武皆沾剛柔相濟名揚四海。</a:t>
            </a:r>
            <a:r>
              <a:rPr lang="zh-CN" altLang="en-US" sz="2400" b="1" dirty="0" smtClean="0"/>
              <a:t>用金之論木，盛則金鈍而費力，土盛則金埋而少光輝，水盛則體寒，火盛則體鋾鎔，金盛則太剛而折只以四時論之，得中和為貴。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冬令之金，</a:t>
            </a:r>
            <a:r>
              <a:rPr lang="zh-CN" altLang="en-US" sz="2400" dirty="0" smtClean="0"/>
              <a:t>斯時寒凝凍結，晝喜日光而溫之，夜喜火羅而照之，定主文職蒙恩不宜與水孛交互。極主貧寒水冷故也，最妙晝土逢陽以溫其土可助其金，主威武之職，又逢火羅拱互降祥，正所謂金羅相會閫外司權。</a:t>
            </a:r>
          </a:p>
          <a:p>
            <a:r>
              <a:rPr lang="zh-CN" altLang="en-US" sz="2400" dirty="0" smtClean="0"/>
              <a:t>。</a:t>
            </a:r>
          </a:p>
          <a:p>
            <a:endParaRPr lang="en-US" altLang="zh-CN" dirty="0">
              <a:latin typeface="Calibri" pitchFamily="34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28625" y="642938"/>
            <a:ext cx="60721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论金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春令之金，</a:t>
            </a:r>
            <a:endParaRPr lang="en-US" altLang="zh-CN" sz="2000" b="1" u="sng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喜欢火星罗睺来温暖。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昼生，喜合太阳。 日土金，亦好。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忌水星、月孛。金寒水冷 极主贫寒。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夏令之金，</a:t>
            </a:r>
            <a:endParaRPr lang="en-US" altLang="zh-CN" sz="2000" b="1" u="sng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火旺金之死地。忌火星、罗睺，令星来克，必死。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不宜生水星月孛，泄气。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喜欢土金相生。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28624" y="642938"/>
            <a:ext cx="800102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论金</a:t>
            </a:r>
            <a:endParaRPr lang="en-US" altLang="zh-CN" sz="3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000" b="1" u="sng" dirty="0" smtClean="0">
                <a:latin typeface="华文楷体" pitchFamily="2" charset="-122"/>
                <a:ea typeface="华文楷体" pitchFamily="2" charset="-122"/>
              </a:rPr>
              <a:t>秋令</a:t>
            </a:r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之金，</a:t>
            </a:r>
            <a:endParaRPr lang="en-US" altLang="zh-CN" sz="2000" b="1" u="sng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白帝司权 金神用事。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不怕火星罗睺而克，不喜土星计都来生。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借水润色，金白水清，聪明过人。日金水，最为奇特。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金坚而无火炼，终见凶顽。火炼金，有水辅，成器。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u="sng" dirty="0" smtClean="0">
                <a:latin typeface="华文楷体" pitchFamily="2" charset="-122"/>
                <a:ea typeface="华文楷体" pitchFamily="2" charset="-122"/>
              </a:rPr>
              <a:t>冬令</a:t>
            </a:r>
            <a:r>
              <a:rPr lang="zh-CN" altLang="en-US" sz="2000" b="1" u="sng" dirty="0">
                <a:latin typeface="华文楷体" pitchFamily="2" charset="-122"/>
                <a:ea typeface="华文楷体" pitchFamily="2" charset="-122"/>
              </a:rPr>
              <a:t>之金，</a:t>
            </a:r>
            <a:endParaRPr lang="en-US" altLang="zh-CN" sz="2000" b="1" u="sng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斯时凝寒冻结，昼喜日光而温，夜喜火罗而照之。定主文职蒙恩。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不宜与水星月孛交互，极主贫寒，水冷故也。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最妙，昼土逢阳以温其土。可助金。主威武之职。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火罗拱互，降祥。金罗相会，关外司权。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642938" y="500042"/>
            <a:ext cx="757237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四时论（上、下）内容梗概</a:t>
            </a:r>
            <a:endParaRPr lang="en-US" altLang="zh-CN" sz="36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，四季的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划分：节气、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地支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。星盘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中如何看四季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七政四时论之五星当令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金木水火土五星在四季当中的能量强弱 和能量关系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七政四时论之金、木、水、火、土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具体分析在四季当中，五星的喜好状态和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格局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，七政四时论之日月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具体分析在四个季节中，日月的喜好状态和格局。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04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15404" cy="59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00364" y="1571612"/>
            <a:ext cx="55006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谢谢大家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42844" y="714375"/>
            <a:ext cx="4000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行楷" pitchFamily="2" charset="-122"/>
                <a:ea typeface="华文行楷" pitchFamily="2" charset="-122"/>
              </a:rPr>
              <a:t>流年</a:t>
            </a:r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星象</a:t>
            </a:r>
            <a:endParaRPr lang="en-US" altLang="zh-CN" sz="2800" b="1" dirty="0" smtClean="0"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800" b="1" dirty="0" smtClean="0"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800" b="1" dirty="0"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800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696280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28625" y="714375"/>
            <a:ext cx="80724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四时如何划分？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pPr algn="ctr"/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十二地支如何对应四季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在前面基础知识的时候，我们讲过十二地支的划分是根据节气来的。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节气的本质就是地球吸收来自太阳的能量。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所以我们的十二地支本质也表示能量的强弱。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四季本质的划分，不是根据农历，而是根据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24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节气。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14375"/>
            <a:ext cx="8215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1285875" y="3786188"/>
            <a:ext cx="62150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寅、卯、辰 （春季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土季） 巳、午、未 （夏季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土季）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申、酉、戌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（秋季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土季）亥、子、丑 （冬季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土季）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algn="ctr"/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日、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日立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春太岁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换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座为新年之始。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pPr algn="ctr"/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14282" y="357188"/>
            <a:ext cx="8786843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地支对应五行能量</a:t>
            </a:r>
            <a:endParaRPr lang="en-US" altLang="zh-CN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八字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，是根据一个人出生年月日时排出八个字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，这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八个字就是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algn="ctr"/>
            <a:endParaRPr lang="en-US" altLang="zh-CN" sz="2000" b="1" dirty="0">
              <a:solidFill>
                <a:srgbClr val="FFC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年的天干地支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月的天干地支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日的天干地支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时的天干地支</a:t>
            </a:r>
            <a:endParaRPr lang="en-US" altLang="zh-CN" sz="20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例如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，今年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为丙申年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，年的天干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为丙， 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地支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为申。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例如，明年是丁酉年，年的天干是丁，地支为酉。</a:t>
            </a:r>
            <a:endParaRPr lang="en-US" altLang="zh-CN" sz="20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之所以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能从这八个字的关系中推算出一个人的命运，是因为这些字本身是具有五行属性的，我们是从他们的五行属性、五行能量之间的关系 推算出命主的各种情况。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， 十天干：甲 乙 丙 丁 戊 己 庚 辛 壬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癸（五行能量天星化曜讲）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， 十二地支：子 丑 寅 卯 辰 巳 午 未 申 酉 戌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亥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（注意代表宫位的能量与它们本身的五行能量并不完全一致，两个系统，不要混淆）</a:t>
            </a:r>
            <a:endParaRPr lang="en-US" altLang="zh-CN" b="1" u="sng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00063" y="642938"/>
            <a:ext cx="75723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，地支的五行属性： 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zh-CN" altLang="en-US" sz="2800" b="1" u="sng" dirty="0">
                <a:solidFill>
                  <a:srgbClr val="92D050"/>
                </a:solidFill>
                <a:latin typeface="华文行楷" pitchFamily="2" charset="-122"/>
                <a:ea typeface="华文行楷" pitchFamily="2" charset="-122"/>
              </a:rPr>
              <a:t>寅、卯：属木。</a:t>
            </a:r>
            <a:r>
              <a:rPr lang="zh-CN" altLang="en-US" sz="2800" b="1" u="sng" dirty="0" smtClean="0">
                <a:solidFill>
                  <a:srgbClr val="92D050"/>
                </a:solidFill>
                <a:latin typeface="华文行楷" pitchFamily="2" charset="-122"/>
                <a:ea typeface="华文行楷" pitchFamily="2" charset="-122"/>
              </a:rPr>
              <a:t>春天最旺</a:t>
            </a:r>
            <a:endParaRPr lang="en-US" altLang="zh-CN" sz="2800" b="1" u="sng" dirty="0">
              <a:solidFill>
                <a:srgbClr val="92D050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2800" b="1" u="sng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巳、午：属火 。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夏天最旺</a:t>
            </a:r>
            <a:endParaRPr lang="en-US" altLang="zh-CN" sz="2800" b="1" u="sng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/>
            <a:endParaRPr lang="en-US" altLang="zh-CN" sz="2800" b="1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2800" b="1" u="sng" dirty="0">
                <a:solidFill>
                  <a:schemeClr val="accent1"/>
                </a:solidFill>
                <a:latin typeface="华文行楷" pitchFamily="2" charset="-122"/>
                <a:ea typeface="华文行楷" pitchFamily="2" charset="-122"/>
              </a:rPr>
              <a:t>申、酉：属金。</a:t>
            </a:r>
            <a:r>
              <a:rPr lang="zh-CN" altLang="en-US" sz="2800" b="1" u="sng" dirty="0" smtClean="0">
                <a:solidFill>
                  <a:schemeClr val="accent1"/>
                </a:solidFill>
                <a:latin typeface="华文行楷" pitchFamily="2" charset="-122"/>
                <a:ea typeface="华文行楷" pitchFamily="2" charset="-122"/>
              </a:rPr>
              <a:t>秋天最旺</a:t>
            </a:r>
            <a:endParaRPr lang="en-US" altLang="zh-CN" sz="2800" b="1" u="sng" dirty="0">
              <a:solidFill>
                <a:schemeClr val="accent1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/>
            <a:endParaRPr lang="en-US" altLang="zh-CN" sz="2800" b="1" dirty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2800" b="1" u="sng" dirty="0">
                <a:latin typeface="华文行楷" pitchFamily="2" charset="-122"/>
                <a:ea typeface="华文行楷" pitchFamily="2" charset="-122"/>
              </a:rPr>
              <a:t>亥、子：</a:t>
            </a:r>
            <a:r>
              <a:rPr lang="zh-CN" altLang="en-US" sz="2800" b="1" u="sng" dirty="0" smtClean="0">
                <a:latin typeface="华文行楷" pitchFamily="2" charset="-122"/>
                <a:ea typeface="华文行楷" pitchFamily="2" charset="-122"/>
              </a:rPr>
              <a:t>属水。冬天最旺</a:t>
            </a:r>
            <a:endParaRPr lang="en-US" altLang="zh-CN" sz="2800" b="1" u="sng" dirty="0">
              <a:latin typeface="华文行楷" pitchFamily="2" charset="-122"/>
              <a:ea typeface="华文行楷" pitchFamily="2" charset="-122"/>
            </a:endParaRPr>
          </a:p>
          <a:p>
            <a:pPr algn="ctr"/>
            <a:endParaRPr lang="en-US" altLang="zh-CN" sz="2800" b="1" u="sng" dirty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2800" b="1" u="sng" dirty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辰、戌、丑、未：属土。</a:t>
            </a:r>
            <a:r>
              <a:rPr lang="zh-CN" altLang="en-US" sz="2800" b="1" u="sng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四季最旺</a:t>
            </a:r>
            <a:endParaRPr lang="en-US" altLang="zh-CN" sz="2800" b="1" u="sng" dirty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zh-CN" altLang="en-US" sz="2800" u="sng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42852"/>
            <a:ext cx="8286750" cy="63094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如何从星盘中看四时如何划分？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每年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立春的时候，太阳位于水瓶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度，此为寅月之始。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每当太阳移动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度，则换一个节气，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每移动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30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度，换两个节气，为一个地支月</a:t>
            </a:r>
            <a:r>
              <a:rPr lang="zh-CN" altLang="en-US" sz="2000" dirty="0" smtClean="0">
                <a:latin typeface="+mn-lt"/>
                <a:ea typeface="+mn-ea"/>
              </a:rPr>
              <a:t>。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节换地支月（如立春、立秋）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太阳过宫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度换节、换地支月 ； 太阳过中气换宫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</a:rPr>
              <a:t>如是可推，</a:t>
            </a:r>
            <a:endParaRPr lang="en-US" altLang="zh-CN" sz="2000" b="1" dirty="0">
              <a:solidFill>
                <a:schemeClr val="accent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太阳在水瓶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双鱼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度，为寅月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太阳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在双鱼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白羊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度，为卯月。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太阳在白羊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金牛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度，为辰月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太阳在金牛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双子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度，为巳月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太阳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在双子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巨蟹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度，为午月。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太阳在巨蟹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狮子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度，为未月。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太阳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在狮子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处女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度，为申月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太阳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在处女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天秤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度，为酉月。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太阳在天辰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天蝎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度，为戌月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太阳在天蝎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射手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度，为亥月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太阳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在射手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摩羯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度，为子月。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太阳在摩羯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水瓶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度，为丑月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b="1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9718</TotalTime>
  <Words>2890</Words>
  <Application>Microsoft Office PowerPoint</Application>
  <PresentationFormat>全屏显示(4:3)</PresentationFormat>
  <Paragraphs>245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Office 主题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125</cp:revision>
  <dcterms:created xsi:type="dcterms:W3CDTF">2015-08-03T05:39:12Z</dcterms:created>
  <dcterms:modified xsi:type="dcterms:W3CDTF">2016-09-12T14:07:55Z</dcterms:modified>
</cp:coreProperties>
</file>