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6" r:id="rId2"/>
    <p:sldId id="411" r:id="rId3"/>
    <p:sldId id="265" r:id="rId4"/>
    <p:sldId id="436" r:id="rId5"/>
    <p:sldId id="524" r:id="rId6"/>
    <p:sldId id="437" r:id="rId7"/>
    <p:sldId id="438" r:id="rId8"/>
    <p:sldId id="439" r:id="rId9"/>
    <p:sldId id="440" r:id="rId10"/>
    <p:sldId id="441" r:id="rId11"/>
    <p:sldId id="442" r:id="rId12"/>
    <p:sldId id="523" r:id="rId13"/>
    <p:sldId id="526" r:id="rId14"/>
    <p:sldId id="443" r:id="rId15"/>
    <p:sldId id="444" r:id="rId16"/>
    <p:sldId id="445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4" r:id="rId43"/>
    <p:sldId id="527" r:id="rId44"/>
    <p:sldId id="528" r:id="rId45"/>
    <p:sldId id="530" r:id="rId46"/>
    <p:sldId id="529" r:id="rId4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16C0-1EE4-4CD4-AA2B-EBE54F062977}" type="datetimeFigureOut">
              <a:rPr lang="zh-CN" altLang="en-US" smtClean="0"/>
              <a:pPr/>
              <a:t>2016/10/10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16C0-1EE4-4CD4-AA2B-EBE54F062977}" type="datetimeFigureOut">
              <a:rPr lang="zh-CN" altLang="en-US" smtClean="0"/>
              <a:pPr/>
              <a:t>2016/10/10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FC39-C4E4-440A-A839-80C4AA7B2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85786" y="2000240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中国</a:t>
            </a:r>
            <a:r>
              <a:rPr lang="zh-CN" alt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古典占星术</a:t>
            </a:r>
            <a:r>
              <a:rPr lang="en-US" altLang="zh-CN" sz="8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sz="8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</a:br>
            <a:r>
              <a:rPr lang="zh-CN" alt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七政四</a:t>
            </a:r>
            <a:r>
              <a:rPr lang="zh-CN" alt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余高阶课</a:t>
            </a:r>
            <a:endParaRPr lang="en-US" altLang="zh-CN" sz="80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5857916" cy="606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1294" y="1347801"/>
            <a:ext cx="2781300" cy="436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5429288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142984"/>
            <a:ext cx="28860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01122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66770"/>
            <a:ext cx="7929618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857232"/>
            <a:ext cx="58197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14282" y="500042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飞刃</a:t>
            </a:r>
            <a:r>
              <a:rPr lang="zh-CN" altLang="en-US" dirty="0" smtClean="0"/>
              <a:t>：阳（阴）刃的对宫为飞刃宫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642918"/>
            <a:ext cx="7143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b="1" dirty="0" smtClean="0"/>
              <a:t>天乙玉堂贵人：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天乙：</a:t>
            </a:r>
            <a:r>
              <a:rPr lang="zh-CN" altLang="en-US" dirty="0" smtClean="0"/>
              <a:t>天乙贵人，白天的贵人。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甲年在未，巨蟹； 乙年在申，双子</a:t>
            </a:r>
            <a:endParaRPr lang="en-US" altLang="zh-CN" dirty="0" smtClean="0"/>
          </a:p>
          <a:p>
            <a:r>
              <a:rPr lang="zh-CN" altLang="en-US" dirty="0" smtClean="0"/>
              <a:t>丙年在酉，金牛； 丁年在亥，双鱼</a:t>
            </a:r>
            <a:endParaRPr lang="en-US" altLang="zh-CN" dirty="0" smtClean="0"/>
          </a:p>
          <a:p>
            <a:r>
              <a:rPr lang="zh-CN" altLang="en-US" dirty="0" smtClean="0"/>
              <a:t>戊年在丑，摩羯； 己年在子，水瓶</a:t>
            </a:r>
            <a:endParaRPr lang="en-US" altLang="zh-CN" dirty="0" smtClean="0"/>
          </a:p>
          <a:p>
            <a:r>
              <a:rPr lang="zh-CN" altLang="en-US" dirty="0" smtClean="0"/>
              <a:t>庚年在丑，摩羯； 辛年在寅，射手</a:t>
            </a:r>
            <a:endParaRPr lang="en-US" altLang="zh-CN" dirty="0" smtClean="0"/>
          </a:p>
          <a:p>
            <a:r>
              <a:rPr lang="zh-CN" altLang="en-US" dirty="0" smtClean="0"/>
              <a:t>壬年在卯，天蝎； 癸年在巳，处女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玉堂：</a:t>
            </a:r>
            <a:r>
              <a:rPr lang="zh-CN" altLang="en-US" dirty="0" smtClean="0"/>
              <a:t>玉堂贵人，夜晚的贵人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甲年在丑，摩羯； 乙年在子，水瓶</a:t>
            </a:r>
            <a:endParaRPr lang="en-US" altLang="zh-CN" dirty="0" smtClean="0"/>
          </a:p>
          <a:p>
            <a:r>
              <a:rPr lang="zh-CN" altLang="en-US" dirty="0" smtClean="0"/>
              <a:t>丙年在亥，双鱼； 丁年在酉，金牛</a:t>
            </a:r>
            <a:endParaRPr lang="en-US" altLang="zh-CN" dirty="0" smtClean="0"/>
          </a:p>
          <a:p>
            <a:r>
              <a:rPr lang="zh-CN" altLang="en-US" dirty="0" smtClean="0"/>
              <a:t>戊年在未，巨蟹； 己年在申，双子</a:t>
            </a:r>
            <a:endParaRPr lang="en-US" altLang="zh-CN" dirty="0" smtClean="0"/>
          </a:p>
          <a:p>
            <a:r>
              <a:rPr lang="zh-CN" altLang="en-US" dirty="0" smtClean="0"/>
              <a:t>庚年在未，巨蟹； 辛年在午，狮子</a:t>
            </a:r>
            <a:endParaRPr lang="en-US" altLang="zh-CN" dirty="0" smtClean="0"/>
          </a:p>
          <a:p>
            <a:r>
              <a:rPr lang="zh-CN" altLang="en-US" dirty="0" smtClean="0"/>
              <a:t>壬年在巳，处女； 癸年在卯，天蝎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642918"/>
            <a:ext cx="434445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b="1" dirty="0" smtClean="0"/>
              <a:t>文昌：</a:t>
            </a:r>
            <a:r>
              <a:rPr lang="zh-CN" altLang="en-US" dirty="0" smtClean="0"/>
              <a:t>富有才华，大贵。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甲年在巳，处女。乙年在午，狮子。</a:t>
            </a:r>
            <a:endParaRPr lang="en-US" altLang="zh-CN" dirty="0" smtClean="0"/>
          </a:p>
          <a:p>
            <a:r>
              <a:rPr lang="zh-CN" altLang="en-US" dirty="0" smtClean="0"/>
              <a:t>丙年在申，双子。丁年在酉，金牛。</a:t>
            </a:r>
            <a:endParaRPr lang="en-US" altLang="zh-CN" dirty="0" smtClean="0"/>
          </a:p>
          <a:p>
            <a:r>
              <a:rPr lang="zh-CN" altLang="en-US" dirty="0" smtClean="0"/>
              <a:t>戊年在申，双子。己年在酉，金牛。</a:t>
            </a:r>
            <a:endParaRPr lang="en-US" altLang="zh-CN" dirty="0" smtClean="0"/>
          </a:p>
          <a:p>
            <a:r>
              <a:rPr lang="zh-CN" altLang="en-US" dirty="0" smtClean="0"/>
              <a:t>庚年在亥，双鱼。辛年在戌，白羊。</a:t>
            </a:r>
            <a:endParaRPr lang="en-US" altLang="zh-CN" dirty="0" smtClean="0"/>
          </a:p>
          <a:p>
            <a:r>
              <a:rPr lang="zh-CN" altLang="en-US" dirty="0" smtClean="0"/>
              <a:t>壬年在寅，射手。癸年在卯，天蝎。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天厨：</a:t>
            </a:r>
            <a:r>
              <a:rPr lang="zh-CN" altLang="en-US" dirty="0" smtClean="0"/>
              <a:t>食神禄的星耀。衣食无忧、口福。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甲年在巳，</a:t>
            </a:r>
            <a:r>
              <a:rPr lang="en-US" altLang="zh-CN" dirty="0" smtClean="0"/>
              <a:t> </a:t>
            </a:r>
            <a:r>
              <a:rPr lang="zh-CN" altLang="en-US" dirty="0" smtClean="0"/>
              <a:t>处女；乙年在午，狮子</a:t>
            </a:r>
            <a:endParaRPr lang="en-US" altLang="zh-CN" dirty="0" smtClean="0"/>
          </a:p>
          <a:p>
            <a:r>
              <a:rPr lang="zh-CN" altLang="en-US" dirty="0" smtClean="0"/>
              <a:t>丙年在子， 水瓶；丁年在巳，处女</a:t>
            </a:r>
            <a:endParaRPr lang="en-US" altLang="zh-CN" dirty="0" smtClean="0"/>
          </a:p>
          <a:p>
            <a:r>
              <a:rPr lang="zh-CN" altLang="en-US" dirty="0" smtClean="0"/>
              <a:t>戊年在午， 狮子；己年在申，双子</a:t>
            </a:r>
            <a:endParaRPr lang="en-US" altLang="zh-CN" dirty="0" smtClean="0"/>
          </a:p>
          <a:p>
            <a:r>
              <a:rPr lang="zh-CN" altLang="en-US" dirty="0" smtClean="0"/>
              <a:t>庚年在寅， 射手；辛年在午，狮子</a:t>
            </a:r>
            <a:endParaRPr lang="en-US" altLang="zh-CN" dirty="0" smtClean="0"/>
          </a:p>
          <a:p>
            <a:r>
              <a:rPr lang="zh-CN" altLang="en-US" dirty="0" smtClean="0"/>
              <a:t>壬年在酉， 金牛；癸年在亥，双鱼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785794"/>
            <a:ext cx="77153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四余星的喜忌</a:t>
            </a:r>
            <a:endParaRPr lang="en-US" altLang="zh-CN" sz="28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*余星在天没有实际的形状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*五行气杂，没有修炼完成的星体。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*粗鄙、隐藏、阴暗、内幕、心计、暗昧不明，不上台面。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*替代主星、重组、替换、数量多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*进入太岁和带凶煞，更加凶狠。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*入空亡，稍减力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4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71435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月孛的性质和意义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428736"/>
            <a:ext cx="8715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，月孛为水星的余奴星，五行属水，西占称为莉莉丝。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9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个月行一宫。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，月孛会取代水星，叫做余奴犯主。 进入水宫、水度，亦如此。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（冬季水星当令除外。）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，月孛也叫暗月，社会的小众群体、价值观和学问；人内心不能表达的欲望。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，月孛星强的人，直接、不掩饰、豪放；多情、难以启齿的欲望、放荡。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，月孛星代表社会中的依稀的有内幕、不能见光的地方。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71435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月孛的喜好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77867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月孛怕计都、土星。 不喜进入四个土度、两个土宫，力量不强。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月孛会克火星、罗睺。进入四个火度、两个火宫 也会伤度、伤宫。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月孛会伤太阳，进入四个日度、太阳掌管宫位，也会伤害到宫、度、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星座格局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忌格：孛犯天蝎、孛犯白羊、孛骑狮子（如果是命宫）。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入庙：入庙在巨蟹，叫做</a:t>
            </a:r>
            <a:r>
              <a:rPr lang="zh-CN" altLang="en-US" sz="2000" b="1" u="sng" dirty="0" smtClean="0">
                <a:latin typeface="华文楷体" pitchFamily="2" charset="-122"/>
                <a:ea typeface="华文楷体" pitchFamily="2" charset="-122"/>
              </a:rPr>
              <a:t>神羊触獬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285875" y="1643063"/>
            <a:ext cx="62865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6000" b="1" dirty="0" smtClean="0">
                <a:latin typeface="华文行楷" pitchFamily="2" charset="-122"/>
                <a:ea typeface="华文行楷" pitchFamily="2" charset="-122"/>
              </a:rPr>
              <a:t>第五课 </a:t>
            </a:r>
            <a:endParaRPr lang="en-US" altLang="zh-CN" sz="6000" b="1" dirty="0"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6000" b="1" dirty="0" smtClean="0">
                <a:latin typeface="华文行楷" pitchFamily="2" charset="-122"/>
                <a:ea typeface="华文行楷" pitchFamily="2" charset="-122"/>
              </a:rPr>
              <a:t>天干神煞（下）</a:t>
            </a:r>
            <a:endParaRPr lang="en-US" altLang="zh-CN" sz="6000" b="1" dirty="0" smtClean="0"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6000" b="1" dirty="0" smtClean="0">
                <a:latin typeface="华文行楷" pitchFamily="2" charset="-122"/>
                <a:ea typeface="华文行楷" pitchFamily="2" charset="-122"/>
              </a:rPr>
              <a:t>地支神煞</a:t>
            </a:r>
            <a:endParaRPr lang="en-US" altLang="zh-CN" sz="6000" b="1" dirty="0" smtClean="0">
              <a:latin typeface="华文行楷" pitchFamily="2" charset="-122"/>
              <a:ea typeface="华文行楷" pitchFamily="2" charset="-122"/>
            </a:endParaRPr>
          </a:p>
          <a:p>
            <a:pPr algn="ctr"/>
            <a:endParaRPr lang="en-US" altLang="zh-CN" sz="6000" b="1" dirty="0" smtClean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285860"/>
            <a:ext cx="81439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月孛合月亮，逢满月、入巨蟹，为太乙抱蟾。 （晦月，太乙抱死鬼）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月孛合太阳，会玷污太阳至尊的地位。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月孛合水星，余奴犯主。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月孛合木星，木孛符印，木星化解月孛的凶性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月孛合土星，土孛混杂，为人愚钝。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月孛忌合金星，主风流多情，感情不专一。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月孛忌合火星，主生血液类疾病，且火星受辱。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罗孛、计孛，大凶。 炁孛，吉。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7148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月孛合其他星体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64291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紫炁的性质和意义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357298"/>
            <a:ext cx="8501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，紫炁为木星的余奴星，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27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个月行一宫。逆时针运行。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，紫炁会取代木星，叫做余奴犯主。 进入四木度、木宫，亦如此。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（春天木星当令除外。）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，紫炁星是一颗修道之星。社会小众群体、非主流价值观，偏门学问，玄学禅修冥想相关的事情。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，紫炁星强的人，慈善安静，不会与人勾心斗角，对尘世的事情看得很淡。喜欢学佛修道或者玄学相关的事物。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，紫炁星纯净出离，能化解月孛星的欲念。通过冥想等修行，把月孛星带来的欲望（男女、金钱、名声）逐渐平复下来，达到静心的状态。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7148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紫炁的喜好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596" y="1214422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紫炁忌怕金星。不喜进入四个金度和两个土的宫位，受克。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紫炁伤克木星、计都。进入四个土度和摩羯水瓶也会伤度和宫位。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紫炁会遮蔽太阳，进入四个日度、狮子座，也会遮蔽度和宫位。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紫炁喜欢水星、月孛来生。进入四个水度，两个水宫，能量变强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星座格局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忌格：炁打宝瓶。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入庙：双子入庙。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紫炁进入摩羯斗木度，叫做斗牛秀气，主人有才华。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7158" y="642918"/>
            <a:ext cx="6340197" cy="544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紫炁合其他星体</a:t>
            </a:r>
            <a:endParaRPr lang="en-US" altLang="zh-CN" sz="28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紫炁合太阳，遮蔽日光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紫炁合月亮，满月尤佳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紫炁合火星，罗睺，化解它们的暴怒、冲动之性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紫炁合金星，心思纯净，气质灵秀，兰心蕙质小家碧玉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紫炁合水星，心底善良，好清静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紫炁合土星，伤克。紫炁合计都，伤克计都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紫炁合月孛，化解月孛的欲念和凶性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71435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罗睺的性质和意义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821537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，罗睺和计都是两颗相对的虚星，相对逆天运行。（追赶日月）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，罗睺五行属火，是火星的余奴星，会取代火星。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      进入四个火度、火宫也叫余奴犯主。（夏季火星当令除外）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，罗睺也是西方占星里称的南交点，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代表过去世最熟悉和习惯的地方，一种无意识的行为思想模式。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，罗睺特质强的人，豪放直接、莽撞、冲动，性格暴躁，粗暴，凶猛。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，罗睺侵蚀太阳，在满月的时候合太阳 会行程日食，凶相。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6" y="1428736"/>
            <a:ext cx="87868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，罗睺和计都是两颗相对的虚星，相对逆天运行。（追赶日月）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，计都五行属土，是土星的奴星，取代土星为余奴犯主。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进入四个土度、两个土宫，都有余奴犯主的星象。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    （四季，辰戌丑未月，土星当令除外）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，计都也是西方占星所称的北交点，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代表一个人过去世最缺失、最少的地方，今生代表最不擅长的方面。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，计都星强的人，工于心计、不上台面、勾心斗角、心思缜密、吝于表达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，计都侵蚀月亮，在满月的时候合月亮 会形成月食，凶相。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642918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计都的性质和意义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0004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罗睺的喜好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214423"/>
            <a:ext cx="77867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，罗睺喜欢木星和紫炁来生。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，罗睺忌怕水星、月孛来克。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，罗睺见土星、计都为泄气。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，罗睺克金星，嗔怒。伤克太阳。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，罗睺在除夏天外的季节，会侵犯火星。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星座格局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木星合罗睺入射手，</a:t>
            </a:r>
            <a:r>
              <a:rPr lang="zh-CN" altLang="en-US" sz="2000" b="1" u="sng" dirty="0" smtClean="0">
                <a:latin typeface="华文楷体" pitchFamily="2" charset="-122"/>
                <a:ea typeface="华文楷体" pitchFamily="2" charset="-122"/>
              </a:rPr>
              <a:t>木罗会舍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。打虎之力。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入庙：罗睺在射手入庙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071546"/>
            <a:ext cx="750099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，计都喜欢火星和罗睺来生。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，计都忌讳木星和紫炁克。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，计都见金星为泄气。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，计都可水星、月孛。和月亮。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，计都星在出四季外的季节，会侵犯土星。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星座格局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忌：计都巨蟹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入庙：计都在处女入庙。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7148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计都的喜好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714356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罗睺和计都合其他星体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158" y="1500174"/>
            <a:ext cx="4143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罗睺合太阳，灼伤太阳。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罗睺合月亮，无伤克，满月不理想。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罗睺合火星，余奴犯主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罗睺合金星，伤克金星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罗睺合水星，受克。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罗睺合土星，泄气。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罗睺合木星，受生。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00562" y="1428736"/>
            <a:ext cx="45005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计都合太阳，加重凶性。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计都合月亮，克月亮，满月尤其严重。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计都合火星，受生。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计都合金星，泄气、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计都合水星，克制水星。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计都合土星，余奴犯主。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计都合木星，受克。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420052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14422"/>
            <a:ext cx="30718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6357982" cy="601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流年</a:t>
            </a:r>
            <a:endParaRPr lang="en-US" altLang="zh-CN" sz="3600" dirty="0" smtClean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星象</a:t>
            </a:r>
            <a:endParaRPr lang="zh-CN" altLang="en-US" sz="36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342902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3357586" cy="346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072361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214554"/>
            <a:ext cx="7072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罗计拦截，昼截群星东南，夜拦众曜西北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一星跳垣，罗睺计都截断，漏出有用之星者，贵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四余独步，罗、计、孛、炁，各占一宫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92867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隶书" pitchFamily="49" charset="-122"/>
                <a:ea typeface="隶书" pitchFamily="49" charset="-122"/>
              </a:rPr>
              <a:t>四余星格局</a:t>
            </a:r>
            <a:endParaRPr lang="zh-CN" altLang="en-US" sz="4400" b="1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0034" y="725647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罗睺合木星，在射手最佳，木罗会舍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紫炁合火星，在春初、冬季最佳，火炁职权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月孛合木星，在夏末秋初最佳，木孛符印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紫炁合月亮，在夜晚最佳、满月，祥云捧月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月孛合月亮，在除冬季外的夜晚，接近满月最佳，太乙抱蟾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罗睺合月亮，除满月，其他时间皆好，冬季尤妙， 罗月交辉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计都合金星，除冬季，其他皆好，金计同垣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罗睺合土星，除夏季外，太燥，罗土相会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35811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428596" y="21429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一星跳垣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28667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571472" y="2857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一星跳垣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001056" cy="574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857224" y="2857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一星跳垣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70723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928662" y="428604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四余独步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642918"/>
            <a:ext cx="828680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隶书" pitchFamily="49" charset="-122"/>
                <a:ea typeface="隶书" pitchFamily="49" charset="-122"/>
              </a:rPr>
              <a:t>四余喜好总结</a:t>
            </a:r>
            <a:endParaRPr lang="en-US" altLang="zh-CN" sz="2800" b="1" dirty="0" smtClean="0">
              <a:latin typeface="隶书" pitchFamily="49" charset="-122"/>
              <a:ea typeface="隶书" pitchFamily="49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，四余星单独一宫 甚好。 四余独步，为人正直。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，当四余星合到主星的时候， 最好被主星泄气使正星变强。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或者余主之间 顺势相生。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比如，计金，罗土，炁火，孛木。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木罗，水炁，</a:t>
            </a:r>
            <a:r>
              <a:rPr lang="zh-CN" altLang="en-US" sz="2400" i="1" u="sng" dirty="0" smtClean="0">
                <a:latin typeface="华文楷体" pitchFamily="2" charset="-122"/>
                <a:ea typeface="华文楷体" pitchFamily="2" charset="-122"/>
              </a:rPr>
              <a:t>火计</a:t>
            </a:r>
            <a:r>
              <a:rPr lang="zh-CN" altLang="en-US" sz="2400" u="sng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400" i="1" u="sng" dirty="0" smtClean="0">
                <a:latin typeface="华文楷体" pitchFamily="2" charset="-122"/>
                <a:ea typeface="华文楷体" pitchFamily="2" charset="-122"/>
              </a:rPr>
              <a:t>金孛</a:t>
            </a:r>
            <a:r>
              <a:rPr lang="zh-CN" altLang="en-US" sz="2400" u="sng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u="sng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，忌四余混杂。 比如计孛、罗孛、计炁、孛炁。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，余奴犯主（合星、入主星度、入主星宫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)</a:t>
            </a:r>
          </a:p>
          <a:p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主星当令除外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2800350" cy="255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28"/>
            <a:ext cx="345757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143248"/>
            <a:ext cx="2643206" cy="307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86190"/>
            <a:ext cx="2238376" cy="23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85728"/>
            <a:ext cx="83582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神煞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天干主生，为天上的气机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地支主成，为地上的实体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果老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：天干生而气聚崇勋，地支成而元居岁驾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①崇勋，即禄勋也。（禄勋是一颗最好的神煞）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禄勋：奖励建立功勋的人以食禄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俸禄；建立功勋后获得食禄。（已成就）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②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岁驾：即太岁所驾临的宫位。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天干和地支，各自形成两套不同的神煞体系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①天干神煞：以禄勋为首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②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地支神煞：以岁驾为首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26479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642918"/>
            <a:ext cx="33575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429000"/>
            <a:ext cx="35337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214686"/>
            <a:ext cx="25812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858180" cy="605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71435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余奴犯主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57242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64291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四余独步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85728"/>
            <a:ext cx="83582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神煞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天干主生，为天上的气机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地支主成，为地上的实体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果老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天干生而气聚崇勋，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地支成而元居岁驾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①崇勋，即禄勋也。（禄勋是一颗最好的神煞）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禄勋：奖励建立功勋的人以食禄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俸禄；建立功勋后获得食禄。（已成就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②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岁驾：即太岁所驾临的宫位。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天干和地支，各自形成两套不同的神煞体系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①天干神煞：以禄勋为首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②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地支神煞：以岁驾为首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57188" y="500063"/>
            <a:ext cx="828675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地支神煞： </a:t>
            </a:r>
            <a:endParaRPr lang="en-US" altLang="zh-CN" sz="2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地支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成而元居岁驾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000" b="1" dirty="0"/>
              <a:t>1</a:t>
            </a:r>
            <a:r>
              <a:rPr lang="zh-CN" altLang="en-US" sz="2000" b="1" dirty="0"/>
              <a:t>，岁驾即</a:t>
            </a:r>
            <a:r>
              <a:rPr lang="zh-CN" altLang="en-US" sz="2000" b="1" dirty="0" smtClean="0"/>
              <a:t>太岁</a:t>
            </a:r>
            <a:endParaRPr lang="en-US" altLang="zh-CN" sz="2000" b="1" dirty="0"/>
          </a:p>
          <a:p>
            <a:endParaRPr lang="en-US" altLang="zh-CN" sz="20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太岁为地支重煞，为年中天子，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一年之吉凶祸福与太岁能量紧密相关。</a:t>
            </a:r>
            <a:endParaRPr lang="en-US" altLang="zh-CN" sz="2000" b="1" dirty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000" b="1" dirty="0" smtClean="0"/>
              <a:t>太岁的分布规律</a:t>
            </a:r>
            <a:endParaRPr lang="en-US" altLang="zh-CN" sz="2000" b="1" dirty="0" smtClean="0"/>
          </a:p>
          <a:p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地支宫位，一年一宫</a:t>
            </a:r>
            <a:endParaRPr lang="en-US" altLang="zh-CN" sz="2000" b="1" dirty="0" smtClean="0"/>
          </a:p>
          <a:p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000" b="1" dirty="0" smtClean="0"/>
              <a:t>本命太岁与流年太岁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     </a:t>
            </a:r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犯太岁的影响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endParaRPr lang="zh-CN" altLang="en-US" sz="2000" dirty="0" smtClean="0"/>
          </a:p>
          <a:p>
            <a:endParaRPr lang="en-US" altLang="zh-CN" sz="2000" dirty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张靓颖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23469"/>
            <a:ext cx="8072494" cy="581106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8662" y="250030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latin typeface="隶书" pitchFamily="49" charset="-122"/>
                <a:ea typeface="隶书" pitchFamily="49" charset="-122"/>
              </a:rPr>
              <a:t>谢谢大家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642918"/>
            <a:ext cx="785503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天干神煞：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r>
              <a:rPr lang="zh-CN" altLang="en-US" dirty="0" smtClean="0"/>
              <a:t>禄勋：主功勋成就、食禄官禄。是天干气中 最具有贵气、能量最纯粹的神煞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阳刃：</a:t>
            </a:r>
            <a:r>
              <a:rPr lang="zh-CN" altLang="en-US" dirty="0" smtClean="0"/>
              <a:t>指人会遭遇到五鬼的伤害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飞刃</a:t>
            </a:r>
            <a:r>
              <a:rPr lang="zh-CN" altLang="en-US" dirty="0" smtClean="0"/>
              <a:t>：阳刃的对宫为飞刃宫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唐符</a:t>
            </a:r>
            <a:r>
              <a:rPr lang="zh-CN" altLang="en-US" dirty="0" smtClean="0"/>
              <a:t>：禄前八位号唐符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国印：</a:t>
            </a:r>
            <a:r>
              <a:rPr lang="zh-CN" altLang="en-US" dirty="0" smtClean="0"/>
              <a:t>禄前九位为国印宫。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天乙：</a:t>
            </a:r>
            <a:r>
              <a:rPr lang="zh-CN" altLang="en-US" dirty="0" smtClean="0"/>
              <a:t>天乙贵人，白天的贵人。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玉堂：</a:t>
            </a:r>
            <a:r>
              <a:rPr lang="zh-CN" altLang="en-US" dirty="0" smtClean="0"/>
              <a:t>玉堂贵人，夜晚的贵人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文昌：</a:t>
            </a:r>
            <a:r>
              <a:rPr lang="zh-CN" altLang="en-US" dirty="0" smtClean="0"/>
              <a:t>富有才华，大贵。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天厨：</a:t>
            </a:r>
            <a:r>
              <a:rPr lang="zh-CN" altLang="en-US" dirty="0" smtClean="0"/>
              <a:t>食神禄的星耀。衣食无忧、口福。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92654"/>
            <a:ext cx="83582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禄勋的变化规律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endParaRPr lang="en-US" altLang="zh-CN" b="1" dirty="0" smtClean="0"/>
          </a:p>
          <a:p>
            <a:r>
              <a:rPr lang="zh-CN" altLang="en-US" b="1" dirty="0" smtClean="0"/>
              <a:t>根据年份的天干变化 ，规律如下：</a:t>
            </a:r>
            <a:endParaRPr lang="en-US" altLang="zh-CN" b="1" dirty="0" smtClean="0"/>
          </a:p>
          <a:p>
            <a:endParaRPr lang="zh-CN" altLang="en-US" dirty="0" smtClean="0"/>
          </a:p>
          <a:p>
            <a:r>
              <a:rPr lang="zh-CN" altLang="en-US" sz="2400" dirty="0" smtClean="0"/>
              <a:t>甲禄在寅，甲年禄勋在射手</a:t>
            </a:r>
          </a:p>
          <a:p>
            <a:r>
              <a:rPr lang="zh-CN" altLang="en-US" sz="2400" dirty="0" smtClean="0"/>
              <a:t>乙禄在卯，乙年禄勋在天蝎</a:t>
            </a:r>
          </a:p>
          <a:p>
            <a:r>
              <a:rPr lang="zh-CN" altLang="en-US" sz="2400" dirty="0" smtClean="0"/>
              <a:t>丙禄在巳，丙年禄勋在处女</a:t>
            </a:r>
          </a:p>
          <a:p>
            <a:r>
              <a:rPr lang="zh-CN" altLang="en-US" sz="2400" dirty="0" smtClean="0"/>
              <a:t>丁禄在午，丁年禄勋在狮子</a:t>
            </a:r>
            <a:endParaRPr lang="en-US" altLang="zh-CN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 smtClean="0"/>
              <a:t>戊己跟丙丁走，戊禄在巳，己禄跟丁走，己禄在午</a:t>
            </a:r>
            <a:endParaRPr lang="en-US" altLang="zh-CN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 smtClean="0"/>
              <a:t>庚禄在申，庚年禄勋在双子</a:t>
            </a:r>
          </a:p>
          <a:p>
            <a:r>
              <a:rPr lang="zh-CN" altLang="en-US" sz="2400" dirty="0" smtClean="0"/>
              <a:t>辛禄在酉，辛年禄勋在金牛</a:t>
            </a:r>
          </a:p>
          <a:p>
            <a:r>
              <a:rPr lang="zh-CN" altLang="en-US" sz="2400" dirty="0" smtClean="0"/>
              <a:t>壬禄在亥，壬年禄勋在双鱼</a:t>
            </a:r>
          </a:p>
          <a:p>
            <a:r>
              <a:rPr lang="zh-CN" altLang="en-US" sz="2400" dirty="0" smtClean="0"/>
              <a:t>癸禄在子，癸年禄勋在水瓶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614366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69" y="1123948"/>
            <a:ext cx="2714625" cy="49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35821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禄勋的作用与影响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禄勋所入十二宫位的影响</a:t>
            </a:r>
            <a:endParaRPr lang="en-US" altLang="zh-CN" b="1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入命、夫妻、官禄、福德 最好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田宅、财帛、男女、迁移有力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入兄弟、奴仆、相貌、疾厄稍弱，尤其兄弟和奴仆。</a:t>
            </a:r>
            <a:endParaRPr lang="en-US" altLang="zh-CN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星体带禄勋的含义以及影响</a:t>
            </a:r>
            <a:endParaRPr lang="en-US" altLang="zh-CN" b="1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禄勋所落宫位的宫主星，叫做带禄勋；该星体落宫 有影响。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禄勋与命的关系。</a:t>
            </a:r>
            <a:endParaRPr lang="en-US" altLang="zh-CN" dirty="0" smtClean="0"/>
          </a:p>
          <a:p>
            <a:r>
              <a:rPr lang="zh-CN" altLang="en-US" dirty="0" smtClean="0"/>
              <a:t>生旺</a:t>
            </a:r>
            <a:endParaRPr lang="en-US" altLang="zh-CN" dirty="0" smtClean="0"/>
          </a:p>
          <a:p>
            <a:r>
              <a:rPr lang="zh-CN" altLang="en-US" dirty="0" smtClean="0"/>
              <a:t>克命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92654"/>
            <a:ext cx="835821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阳刃是什么？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endParaRPr lang="en-US" altLang="zh-CN" sz="2400" b="1" dirty="0" smtClean="0"/>
          </a:p>
          <a:p>
            <a:r>
              <a:rPr lang="zh-CN" altLang="en-US" sz="2400" dirty="0" smtClean="0"/>
              <a:t>天干气最强的神煞</a:t>
            </a:r>
            <a:endParaRPr lang="en-US" altLang="zh-CN" sz="2400" dirty="0" smtClean="0"/>
          </a:p>
          <a:p>
            <a:r>
              <a:rPr lang="zh-CN" altLang="en-US" sz="2400" dirty="0" smtClean="0"/>
              <a:t>禄前一位是刃星</a:t>
            </a:r>
            <a:endParaRPr lang="en-US" altLang="zh-CN" sz="2400" dirty="0" smtClean="0"/>
          </a:p>
          <a:p>
            <a:r>
              <a:rPr lang="zh-CN" altLang="en-US" sz="2400" dirty="0" smtClean="0"/>
              <a:t>刃星：阳刃、阴刃</a:t>
            </a:r>
            <a:endParaRPr lang="en-US" altLang="zh-CN" sz="2400" dirty="0" smtClean="0"/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刃星的变化规律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endParaRPr lang="en-US" altLang="zh-CN" sz="2400" b="1" dirty="0" smtClean="0"/>
          </a:p>
          <a:p>
            <a:r>
              <a:rPr lang="zh-CN" altLang="en-US" sz="2400" dirty="0" smtClean="0"/>
              <a:t>甲年，卯为阳刃，乙年，辰为阴刃</a:t>
            </a:r>
          </a:p>
          <a:p>
            <a:r>
              <a:rPr lang="zh-CN" altLang="en-US" sz="2400" dirty="0" smtClean="0"/>
              <a:t>丙年，午为阳刃，丁年 ，未为阴刃</a:t>
            </a:r>
          </a:p>
          <a:p>
            <a:r>
              <a:rPr lang="zh-CN" altLang="en-US" sz="2400" dirty="0" smtClean="0"/>
              <a:t>戊年，午为阳刃，己年， 未为阴刃</a:t>
            </a:r>
          </a:p>
          <a:p>
            <a:r>
              <a:rPr lang="zh-CN" altLang="en-US" sz="2400" dirty="0" smtClean="0"/>
              <a:t>庚年，酉位阳刃，辛年， 戌为阴刃</a:t>
            </a:r>
          </a:p>
          <a:p>
            <a:r>
              <a:rPr lang="zh-CN" altLang="en-US" sz="2400" dirty="0" smtClean="0"/>
              <a:t>壬年，子为阳刃，癸年 ，丑未阴刃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b="1" dirty="0" smtClean="0"/>
              <a:t>昼怕阳刃，夜怕阴刃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火金忌带刃</a:t>
            </a:r>
            <a:endParaRPr lang="zh-CN" alt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14661</TotalTime>
  <Words>2874</Words>
  <Application>Microsoft Office PowerPoint</Application>
  <PresentationFormat>全屏显示(4:3)</PresentationFormat>
  <Paragraphs>392</Paragraphs>
  <Slides>46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611</cp:revision>
  <dcterms:created xsi:type="dcterms:W3CDTF">2015-10-16T22:21:47Z</dcterms:created>
  <dcterms:modified xsi:type="dcterms:W3CDTF">2016-10-10T14:26:56Z</dcterms:modified>
</cp:coreProperties>
</file>